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8" r:id="rId2"/>
    <p:sldId id="279" r:id="rId3"/>
    <p:sldId id="273" r:id="rId4"/>
    <p:sldId id="297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8" r:id="rId15"/>
    <p:sldId id="306" r:id="rId16"/>
    <p:sldId id="307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3" r:id="rId25"/>
    <p:sldId id="281" r:id="rId26"/>
    <p:sldId id="289" r:id="rId27"/>
    <p:sldId id="290" r:id="rId28"/>
    <p:sldId id="291" r:id="rId29"/>
    <p:sldId id="282" r:id="rId30"/>
    <p:sldId id="292" r:id="rId31"/>
    <p:sldId id="293" r:id="rId32"/>
    <p:sldId id="284" r:id="rId33"/>
    <p:sldId id="294" r:id="rId34"/>
    <p:sldId id="295" r:id="rId35"/>
    <p:sldId id="286" r:id="rId36"/>
    <p:sldId id="266" r:id="rId37"/>
    <p:sldId id="270" r:id="rId38"/>
    <p:sldId id="267" r:id="rId39"/>
    <p:sldId id="268" r:id="rId40"/>
    <p:sldId id="269" r:id="rId41"/>
    <p:sldId id="261" r:id="rId42"/>
    <p:sldId id="262" r:id="rId43"/>
    <p:sldId id="258" r:id="rId44"/>
    <p:sldId id="260" r:id="rId45"/>
    <p:sldId id="277" r:id="rId46"/>
    <p:sldId id="264" r:id="rId47"/>
    <p:sldId id="265" r:id="rId48"/>
    <p:sldId id="25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738" autoAdjust="0"/>
  </p:normalViewPr>
  <p:slideViewPr>
    <p:cSldViewPr snapToGrid="0" showGuides="1">
      <p:cViewPr varScale="1">
        <p:scale>
          <a:sx n="61" d="100"/>
          <a:sy n="61" d="100"/>
        </p:scale>
        <p:origin x="1522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E2F21-8D4B-4009-B2D2-D54267746F8F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BB33-7462-4284-A591-14D453600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6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성능 저하로 인해</a:t>
            </a:r>
            <a:r>
              <a:rPr lang="en-US" altLang="ko-KR" dirty="0"/>
              <a:t>, API</a:t>
            </a:r>
            <a:r>
              <a:rPr lang="ko-KR" altLang="en-US" dirty="0"/>
              <a:t> 응답이나 애플리케이션 빌드 등이 모두 상당히 느려짐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en-US" altLang="ko-KR" dirty="0"/>
              <a:t>CPU </a:t>
            </a:r>
            <a:r>
              <a:rPr lang="ko-KR" altLang="en-US" dirty="0"/>
              <a:t>사용률을 조사하였고 무엇인가 문제가 있다고 판단함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모두 </a:t>
            </a:r>
            <a:r>
              <a:rPr lang="en-US" altLang="ko-KR" dirty="0"/>
              <a:t>IaaS</a:t>
            </a:r>
            <a:r>
              <a:rPr lang="ko-KR" altLang="en-US" dirty="0"/>
              <a:t>를 통해</a:t>
            </a:r>
            <a:r>
              <a:rPr lang="en-US" altLang="ko-KR" dirty="0"/>
              <a:t>, CI/CD </a:t>
            </a:r>
            <a:r>
              <a:rPr lang="ko-KR" altLang="en-US" dirty="0"/>
              <a:t>환경을 구축함</a:t>
            </a:r>
            <a:r>
              <a:rPr lang="en-US" altLang="ko-KR" dirty="0"/>
              <a:t>. Travis </a:t>
            </a:r>
            <a:r>
              <a:rPr lang="ko-KR" altLang="en-US" dirty="0"/>
              <a:t>에서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 정적 서버인 </a:t>
            </a:r>
            <a:r>
              <a:rPr lang="en-US" altLang="ko-KR" dirty="0"/>
              <a:t>S3</a:t>
            </a:r>
            <a:r>
              <a:rPr lang="ko-KR" altLang="en-US" dirty="0"/>
              <a:t>에 전달함</a:t>
            </a:r>
            <a:r>
              <a:rPr lang="en-US" altLang="ko-KR" dirty="0"/>
              <a:t>. </a:t>
            </a:r>
            <a:r>
              <a:rPr lang="ko-KR" altLang="en-US" dirty="0"/>
              <a:t>그리고 이것을 </a:t>
            </a:r>
            <a:r>
              <a:rPr lang="en-US" altLang="ko-KR" dirty="0" err="1"/>
              <a:t>CodeDeploy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전달하여 </a:t>
            </a:r>
            <a:r>
              <a:rPr lang="en-US" altLang="ko-KR" dirty="0"/>
              <a:t>EC2</a:t>
            </a:r>
            <a:r>
              <a:rPr lang="ko-KR" altLang="en-US" dirty="0"/>
              <a:t>에 배포할 수 있도록 설정함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3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모두 </a:t>
            </a:r>
            <a:r>
              <a:rPr lang="en-US" altLang="ko-KR" dirty="0"/>
              <a:t>IaaS</a:t>
            </a:r>
            <a:r>
              <a:rPr lang="ko-KR" altLang="en-US" dirty="0"/>
              <a:t>를 통해</a:t>
            </a:r>
            <a:r>
              <a:rPr lang="en-US" altLang="ko-KR" dirty="0"/>
              <a:t>, CI/CD </a:t>
            </a:r>
            <a:r>
              <a:rPr lang="ko-KR" altLang="en-US" dirty="0"/>
              <a:t>환경을 구축함</a:t>
            </a:r>
            <a:r>
              <a:rPr lang="en-US" altLang="ko-KR" dirty="0"/>
              <a:t>. Travis </a:t>
            </a:r>
            <a:r>
              <a:rPr lang="ko-KR" altLang="en-US" dirty="0"/>
              <a:t>에서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 정적 서버인 </a:t>
            </a:r>
            <a:r>
              <a:rPr lang="en-US" altLang="ko-KR" dirty="0"/>
              <a:t>S3</a:t>
            </a:r>
            <a:r>
              <a:rPr lang="ko-KR" altLang="en-US" dirty="0"/>
              <a:t>에 전달함</a:t>
            </a:r>
            <a:r>
              <a:rPr lang="en-US" altLang="ko-KR" dirty="0"/>
              <a:t>. </a:t>
            </a:r>
            <a:r>
              <a:rPr lang="ko-KR" altLang="en-US" dirty="0"/>
              <a:t>그리고 이것을 </a:t>
            </a:r>
            <a:r>
              <a:rPr lang="en-US" altLang="ko-KR" dirty="0" err="1"/>
              <a:t>CodeDeploy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전달하여 </a:t>
            </a:r>
            <a:r>
              <a:rPr lang="en-US" altLang="ko-KR" dirty="0"/>
              <a:t>EC2</a:t>
            </a:r>
            <a:r>
              <a:rPr lang="ko-KR" altLang="en-US" dirty="0"/>
              <a:t>에 배포할 수 있도록 설정함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1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서버에 과부하가 걸려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접속조차 불가능한 상황이었음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임시로 서버 사양을 </a:t>
            </a:r>
            <a:r>
              <a:rPr lang="ko-KR" altLang="en-US" dirty="0" err="1"/>
              <a:t>높혔고</a:t>
            </a:r>
            <a:r>
              <a:rPr lang="ko-KR" altLang="en-US" dirty="0"/>
              <a:t>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프로토콜 접속에 성공함</a:t>
            </a:r>
            <a:r>
              <a:rPr lang="en-US" altLang="ko-KR" dirty="0"/>
              <a:t>. </a:t>
            </a:r>
            <a:r>
              <a:rPr lang="ko-KR" altLang="en-US" dirty="0"/>
              <a:t>그리고 서버에서 실행 중인 프로세스를 확인하여</a:t>
            </a:r>
            <a:r>
              <a:rPr lang="en-US" altLang="ko-KR" dirty="0"/>
              <a:t>, </a:t>
            </a:r>
            <a:r>
              <a:rPr lang="en-US" altLang="ko-KR" dirty="0" err="1"/>
              <a:t>MoneroOcean</a:t>
            </a:r>
            <a:r>
              <a:rPr lang="en-US" altLang="ko-KR" dirty="0"/>
              <a:t> </a:t>
            </a:r>
            <a:r>
              <a:rPr lang="ko-KR" altLang="en-US" dirty="0"/>
              <a:t>이라는 수상한 프로세스를 확인함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4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조사 결과</a:t>
            </a:r>
            <a:r>
              <a:rPr lang="en-US" altLang="ko-KR" dirty="0"/>
              <a:t>, ‘</a:t>
            </a:r>
            <a:r>
              <a:rPr lang="ko-KR" altLang="en-US" dirty="0"/>
              <a:t>모네로</a:t>
            </a:r>
            <a:r>
              <a:rPr lang="en-US" altLang="ko-KR" dirty="0"/>
              <a:t>’</a:t>
            </a:r>
            <a:r>
              <a:rPr lang="ko-KR" altLang="en-US" dirty="0"/>
              <a:t> 라는 가상화폐의 </a:t>
            </a:r>
            <a:r>
              <a:rPr lang="ko-KR" altLang="en-US" dirty="0" err="1"/>
              <a:t>채굴기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모네로 </a:t>
            </a:r>
            <a:r>
              <a:rPr lang="ko-KR" altLang="en-US" dirty="0" err="1"/>
              <a:t>오션</a:t>
            </a:r>
            <a:r>
              <a:rPr lang="en-US" altLang="ko-KR" dirty="0"/>
              <a:t>‘ </a:t>
            </a:r>
            <a:r>
              <a:rPr lang="ko-KR" altLang="en-US" dirty="0"/>
              <a:t>이 서버에서 동작하는 중이었음을 확인함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란</a:t>
            </a:r>
            <a:r>
              <a:rPr lang="en-US" altLang="ko-KR" dirty="0"/>
              <a:t>, CI/CD</a:t>
            </a:r>
            <a:r>
              <a:rPr lang="ko-KR" altLang="en-US" dirty="0"/>
              <a:t> 용 툴임</a:t>
            </a:r>
            <a:r>
              <a:rPr lang="en-US" altLang="ko-KR" dirty="0"/>
              <a:t>. </a:t>
            </a:r>
            <a:r>
              <a:rPr lang="ko-KR" altLang="en-US" dirty="0"/>
              <a:t>그리고 현재 프로젝트에서 해당 툴을 사용하는 중임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관리용 페이지에 접속한 결과</a:t>
            </a:r>
            <a:r>
              <a:rPr lang="en-US" altLang="ko-KR" dirty="0"/>
              <a:t>, </a:t>
            </a:r>
            <a:r>
              <a:rPr lang="ko-KR" altLang="en-US" dirty="0"/>
              <a:t>수상한 프로젝트가 </a:t>
            </a:r>
            <a:r>
              <a:rPr lang="en-US" altLang="ko-KR" dirty="0"/>
              <a:t>2</a:t>
            </a:r>
            <a:r>
              <a:rPr lang="ko-KR" altLang="en-US" dirty="0"/>
              <a:t>개 생성된 것을 확인함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프로젝트들의 빌드</a:t>
            </a:r>
            <a:r>
              <a:rPr lang="en-US" altLang="ko-KR" dirty="0"/>
              <a:t> </a:t>
            </a:r>
            <a:r>
              <a:rPr lang="ko-KR" altLang="en-US" dirty="0"/>
              <a:t>및 배포 시도 기간이 </a:t>
            </a:r>
            <a:r>
              <a:rPr lang="en-US" altLang="ko-KR" dirty="0"/>
              <a:t>‘CPU </a:t>
            </a:r>
            <a:r>
              <a:rPr lang="ko-KR" altLang="en-US" dirty="0"/>
              <a:t>사용률이 급증한 기간</a:t>
            </a:r>
            <a:r>
              <a:rPr lang="en-US" altLang="ko-KR" dirty="0"/>
              <a:t>’</a:t>
            </a:r>
            <a:r>
              <a:rPr lang="ko-KR" altLang="en-US" dirty="0"/>
              <a:t> 과 일치함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0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의심되는 </a:t>
            </a:r>
            <a:r>
              <a:rPr lang="en-US" altLang="ko-KR" dirty="0"/>
              <a:t>Jenkins </a:t>
            </a:r>
            <a:r>
              <a:rPr lang="ko-KR" altLang="en-US" dirty="0"/>
              <a:t>프로젝트에서 수행된 작업에 대한 로그를 살펴보니</a:t>
            </a:r>
            <a:r>
              <a:rPr lang="en-US" altLang="ko-KR" dirty="0"/>
              <a:t>, </a:t>
            </a:r>
            <a:r>
              <a:rPr lang="en-US" altLang="ko-KR" dirty="0" err="1"/>
              <a:t>Monero</a:t>
            </a:r>
            <a:r>
              <a:rPr lang="en-US" altLang="ko-KR" dirty="0"/>
              <a:t> Ocean </a:t>
            </a:r>
            <a:r>
              <a:rPr lang="ko-KR" altLang="en-US" dirty="0"/>
              <a:t>이라는 채굴기를 설치하는 스크립트 파일이 </a:t>
            </a:r>
            <a:r>
              <a:rPr lang="ko-KR" altLang="en-US" dirty="0" err="1"/>
              <a:t>다운로드되고</a:t>
            </a:r>
            <a:r>
              <a:rPr lang="ko-KR" altLang="en-US" dirty="0"/>
              <a:t> 실행되었음을 확인함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Jenkins </a:t>
            </a:r>
            <a:r>
              <a:rPr lang="ko-KR" altLang="en-US" dirty="0"/>
              <a:t>라는 빌드</a:t>
            </a:r>
            <a:r>
              <a:rPr lang="en-US" altLang="ko-KR" dirty="0"/>
              <a:t> </a:t>
            </a:r>
            <a:r>
              <a:rPr lang="ko-KR" altLang="en-US" dirty="0"/>
              <a:t>배포 툴을 통해</a:t>
            </a:r>
            <a:r>
              <a:rPr lang="en-US" altLang="ko-KR" dirty="0"/>
              <a:t>, </a:t>
            </a:r>
            <a:r>
              <a:rPr lang="ko-KR" altLang="en-US" dirty="0"/>
              <a:t>서버에 침투하여 가상화폐 채굴기를 설치하고 실행한 것이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0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서버가 해킹된 원인으로 크게 세 가지를 추정해볼 수 있었음</a:t>
            </a:r>
            <a:r>
              <a:rPr lang="en-US" altLang="ko-KR" dirty="0"/>
              <a:t>. </a:t>
            </a:r>
            <a:r>
              <a:rPr lang="ko-KR" altLang="en-US" dirty="0"/>
              <a:t>첫 번째는 </a:t>
            </a:r>
            <a:r>
              <a:rPr lang="ko-KR" altLang="en-US" dirty="0" err="1"/>
              <a:t>젠킨스</a:t>
            </a:r>
            <a:r>
              <a:rPr lang="ko-KR" altLang="en-US" dirty="0"/>
              <a:t> 접속 계정이 너무나도 허술했던 것이고</a:t>
            </a:r>
            <a:r>
              <a:rPr lang="en-US" altLang="ko-KR" dirty="0"/>
              <a:t>, </a:t>
            </a:r>
            <a:r>
              <a:rPr lang="ko-KR" altLang="en-US" dirty="0"/>
              <a:t>두 번째는 </a:t>
            </a:r>
            <a:r>
              <a:rPr lang="ko-KR" altLang="en-US" dirty="0" err="1"/>
              <a:t>젠킨스</a:t>
            </a:r>
            <a:r>
              <a:rPr lang="ko-KR" altLang="en-US" dirty="0"/>
              <a:t> 자체의 취약점이 존재하는 것임</a:t>
            </a:r>
            <a:r>
              <a:rPr lang="en-US" altLang="ko-KR" dirty="0"/>
              <a:t>. </a:t>
            </a:r>
            <a:r>
              <a:rPr lang="ko-KR" altLang="en-US" dirty="0"/>
              <a:t>마지막은 </a:t>
            </a:r>
            <a:r>
              <a:rPr lang="ko-KR" altLang="en-US" dirty="0" err="1"/>
              <a:t>젠킨스가</a:t>
            </a:r>
            <a:r>
              <a:rPr lang="ko-KR" altLang="en-US" dirty="0"/>
              <a:t> 갖는 시스템에 대한 권한을 </a:t>
            </a:r>
            <a:r>
              <a:rPr lang="en-US" altLang="ko-KR" dirty="0"/>
              <a:t>root </a:t>
            </a:r>
            <a:r>
              <a:rPr lang="ko-KR" altLang="en-US" dirty="0"/>
              <a:t>권한으로 부여한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해커가 </a:t>
            </a:r>
            <a:r>
              <a:rPr lang="ko-KR" altLang="en-US" dirty="0" err="1"/>
              <a:t>젠킨스에</a:t>
            </a:r>
            <a:r>
              <a:rPr lang="ko-KR" altLang="en-US" dirty="0"/>
              <a:t> 접속할 수 있는 </a:t>
            </a:r>
            <a:r>
              <a:rPr lang="ko-KR" altLang="en-US" dirty="0" err="1"/>
              <a:t>엔드포인트를</a:t>
            </a:r>
            <a:r>
              <a:rPr lang="ko-KR" altLang="en-US" dirty="0"/>
              <a:t> 알아내</a:t>
            </a:r>
            <a:r>
              <a:rPr lang="en-US" altLang="ko-KR" dirty="0"/>
              <a:t>, </a:t>
            </a:r>
            <a:r>
              <a:rPr lang="ko-KR" altLang="en-US" dirty="0"/>
              <a:t>무작위로 계정 정보를 입력해 로그인했을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혹은 자체 취약점을 통해</a:t>
            </a:r>
            <a:r>
              <a:rPr lang="en-US" altLang="ko-KR" dirty="0"/>
              <a:t>, </a:t>
            </a:r>
            <a:r>
              <a:rPr lang="ko-KR" altLang="en-US" dirty="0" err="1"/>
              <a:t>젠킨스에</a:t>
            </a:r>
            <a:r>
              <a:rPr lang="ko-KR" altLang="en-US" dirty="0"/>
              <a:t> 접속했을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ko-KR" altLang="en-US" dirty="0" err="1"/>
              <a:t>젠킨스가</a:t>
            </a:r>
            <a:r>
              <a:rPr lang="ko-KR" altLang="en-US" dirty="0"/>
              <a:t> 권리자 권한을 갖기 때문에</a:t>
            </a:r>
            <a:r>
              <a:rPr lang="en-US" altLang="ko-KR" dirty="0"/>
              <a:t>, </a:t>
            </a:r>
            <a:r>
              <a:rPr lang="ko-KR" altLang="en-US" dirty="0"/>
              <a:t>쉘 스크립트를 다운로드 받아 실행시키는 것에 아무런 제약을 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Jenkins</a:t>
            </a:r>
            <a:r>
              <a:rPr lang="ko-KR" altLang="en-US" dirty="0"/>
              <a:t>를 대체하여</a:t>
            </a:r>
            <a:r>
              <a:rPr lang="en-US" altLang="ko-KR" dirty="0"/>
              <a:t>, CI/CD </a:t>
            </a:r>
            <a:r>
              <a:rPr lang="ko-KR" altLang="en-US" dirty="0"/>
              <a:t>환경을 다시 구축하기로 결정함</a:t>
            </a:r>
            <a:r>
              <a:rPr lang="en-US" altLang="ko-KR" dirty="0"/>
              <a:t>. </a:t>
            </a:r>
            <a:r>
              <a:rPr lang="ko-KR" altLang="en-US" dirty="0"/>
              <a:t>이때 사용할 요소는 모두 서비스 제공 업체 측에서 관리되는 것으로 선정함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ko-KR" altLang="en-US" dirty="0"/>
              <a:t>직접 구축할 필요가 없는 것으로 선택하여</a:t>
            </a:r>
            <a:r>
              <a:rPr lang="en-US" altLang="ko-KR" dirty="0"/>
              <a:t>, </a:t>
            </a:r>
            <a:r>
              <a:rPr lang="ko-KR" altLang="en-US" dirty="0"/>
              <a:t>보안 이슈에 대한 비용을 최소화하기로 결정함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Travis </a:t>
            </a:r>
            <a:r>
              <a:rPr lang="ko-KR" altLang="en-US" dirty="0"/>
              <a:t>라는 </a:t>
            </a:r>
            <a:r>
              <a:rPr lang="en-US" altLang="ko-KR" dirty="0"/>
              <a:t>CI </a:t>
            </a:r>
            <a:r>
              <a:rPr lang="ko-KR" altLang="en-US" dirty="0"/>
              <a:t>툴을 적용함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Travis </a:t>
            </a:r>
            <a:r>
              <a:rPr lang="ko-KR" altLang="en-US" dirty="0"/>
              <a:t>자체 클라우드의 가상 </a:t>
            </a:r>
            <a:r>
              <a:rPr lang="ko-KR" altLang="en-US" dirty="0" err="1"/>
              <a:t>머신이</a:t>
            </a:r>
            <a:r>
              <a:rPr lang="ko-KR" altLang="en-US" dirty="0"/>
              <a:t> 동작하여 빌드를 해주는 툴임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 </a:t>
            </a:r>
            <a:r>
              <a:rPr lang="en-US" altLang="ko-KR" dirty="0"/>
              <a:t>AWS</a:t>
            </a:r>
            <a:r>
              <a:rPr lang="ko-KR" altLang="en-US" dirty="0"/>
              <a:t>에서 제공하는 </a:t>
            </a:r>
            <a:r>
              <a:rPr lang="en-US" altLang="ko-KR" dirty="0"/>
              <a:t>S3</a:t>
            </a:r>
            <a:r>
              <a:rPr lang="ko-KR" altLang="en-US" dirty="0"/>
              <a:t>와 </a:t>
            </a:r>
            <a:r>
              <a:rPr lang="en-US" altLang="ko-KR" dirty="0" err="1"/>
              <a:t>CodeDeploy</a:t>
            </a:r>
            <a:r>
              <a:rPr lang="ko-KR" altLang="en-US" dirty="0"/>
              <a:t>로 </a:t>
            </a:r>
            <a:r>
              <a:rPr lang="en-US" altLang="ko-KR" dirty="0"/>
              <a:t>EC2 </a:t>
            </a:r>
            <a:r>
              <a:rPr lang="ko-KR" altLang="en-US" dirty="0"/>
              <a:t>서버에 배포하도록 설정함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이것을 통해</a:t>
            </a:r>
            <a:r>
              <a:rPr lang="en-US" altLang="ko-KR" dirty="0"/>
              <a:t>, </a:t>
            </a:r>
            <a:r>
              <a:rPr lang="ko-KR" altLang="en-US" dirty="0"/>
              <a:t>자체적으로 </a:t>
            </a:r>
            <a:r>
              <a:rPr lang="en-US" altLang="ko-KR" dirty="0"/>
              <a:t>CI/CD</a:t>
            </a:r>
            <a:r>
              <a:rPr lang="ko-KR" altLang="en-US" dirty="0"/>
              <a:t> 서버를 구성하고 관리할 필요없이</a:t>
            </a:r>
            <a:r>
              <a:rPr lang="en-US" altLang="ko-KR" dirty="0"/>
              <a:t>, </a:t>
            </a:r>
            <a:r>
              <a:rPr lang="ko-KR" altLang="en-US" dirty="0"/>
              <a:t>더 안전한 환경을 구성할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0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서버 애플리케이션</a:t>
            </a:r>
            <a:r>
              <a:rPr lang="en-US" altLang="ko-KR" dirty="0"/>
              <a:t>‘ </a:t>
            </a:r>
            <a:r>
              <a:rPr lang="ko-KR" altLang="en-US" dirty="0"/>
              <a:t>과 </a:t>
            </a:r>
            <a:r>
              <a:rPr lang="en-US" altLang="ko-KR" dirty="0"/>
              <a:t>‘Jenkins’</a:t>
            </a:r>
            <a:r>
              <a:rPr lang="ko-KR" altLang="en-US" dirty="0"/>
              <a:t> 가 함께 동작하는 구조였음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227268" y="2490281"/>
            <a:ext cx="5737469" cy="1877437"/>
            <a:chOff x="3227268" y="1767838"/>
            <a:chExt cx="5737469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227268" y="1767838"/>
              <a:ext cx="5737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전공종합설계</a:t>
              </a:r>
              <a:r>
                <a:rPr lang="en-US" altLang="ko-KR" sz="3600" dirty="0">
                  <a:solidFill>
                    <a:schemeClr val="bg1"/>
                  </a:solidFill>
                </a:rPr>
                <a:t>2 </a:t>
              </a:r>
              <a:r>
                <a:rPr lang="ko-KR" altLang="en-US" sz="3600" dirty="0">
                  <a:solidFill>
                    <a:schemeClr val="bg1"/>
                  </a:solidFill>
                </a:rPr>
                <a:t>진행상황 발표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35997" y="2537279"/>
              <a:ext cx="33200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RunToU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9EA9-0D97-4CD0-883A-A96075B6697D}"/>
              </a:ext>
            </a:extLst>
          </p:cNvPr>
          <p:cNvSpPr txBox="1"/>
          <p:nvPr/>
        </p:nvSpPr>
        <p:spPr>
          <a:xfrm>
            <a:off x="386080" y="5085184"/>
            <a:ext cx="161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발표자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1FF48-554F-4B35-9371-D1326AD6EFCE}"/>
              </a:ext>
            </a:extLst>
          </p:cNvPr>
          <p:cNvSpPr txBox="1"/>
          <p:nvPr/>
        </p:nvSpPr>
        <p:spPr>
          <a:xfrm>
            <a:off x="386080" y="5654551"/>
            <a:ext cx="1368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전영서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김창건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박종민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724455" y="2921168"/>
              <a:ext cx="874309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해킹으로 인한</a:t>
              </a:r>
              <a:r>
                <a:rPr lang="en-US" altLang="ko-KR" sz="6000" dirty="0">
                  <a:solidFill>
                    <a:schemeClr val="bg1"/>
                  </a:solidFill>
                </a:rPr>
                <a:t>, </a:t>
              </a:r>
              <a:r>
                <a:rPr lang="ko-KR" altLang="en-US" sz="6000" dirty="0">
                  <a:solidFill>
                    <a:schemeClr val="bg1"/>
                  </a:solidFill>
                </a:rPr>
                <a:t>서버 재구축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475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66621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1-1.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과부화 상황 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AF96B-FC81-4818-B4F7-E8235311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39" y="2026044"/>
            <a:ext cx="6572122" cy="2889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770122" y="5264316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49572" y="584343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1-2.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Monero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Ocean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프로세스 포착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887944" y="4447554"/>
            <a:ext cx="209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서버에서 실행중인 프로세스 목록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567394" y="51610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BBBA4CD-FAE6-42E8-81CB-F107FBC91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8" y="2861260"/>
            <a:ext cx="10847143" cy="1089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0F633A-0C30-4C7D-AD08-0FB68D52D47E}"/>
              </a:ext>
            </a:extLst>
          </p:cNvPr>
          <p:cNvSpPr/>
          <p:nvPr/>
        </p:nvSpPr>
        <p:spPr>
          <a:xfrm>
            <a:off x="5781368" y="3293314"/>
            <a:ext cx="1199536" cy="227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1-3.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Monero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2782695" y="444755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모네로</a:t>
            </a:r>
            <a:r>
              <a:rPr lang="en-US" altLang="ko-KR" dirty="0"/>
              <a:t>: </a:t>
            </a:r>
            <a:r>
              <a:rPr lang="ko-KR" altLang="en-US" dirty="0"/>
              <a:t>가상화폐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3432648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F4C3A-D40D-4038-9FA9-878C8ABD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11" y="2437739"/>
            <a:ext cx="3764282" cy="19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F859CA-8B76-4F63-B3CC-EB772892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48" y="2434144"/>
            <a:ext cx="1986117" cy="198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6C950-BB7B-4236-98CD-6F08F09A4C2F}"/>
              </a:ext>
            </a:extLst>
          </p:cNvPr>
          <p:cNvSpPr txBox="1"/>
          <p:nvPr/>
        </p:nvSpPr>
        <p:spPr>
          <a:xfrm flipH="1">
            <a:off x="7979205" y="4447554"/>
            <a:ext cx="233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모네로 </a:t>
            </a:r>
            <a:r>
              <a:rPr lang="ko-KR" altLang="en-US" dirty="0" err="1"/>
              <a:t>오션</a:t>
            </a:r>
            <a:r>
              <a:rPr lang="en-US" altLang="ko-KR" dirty="0"/>
              <a:t>: </a:t>
            </a:r>
            <a:r>
              <a:rPr lang="ko-KR" altLang="en-US" dirty="0" err="1"/>
              <a:t>채굴기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AE6EDC-950B-4539-B789-E5D61D0A3CEA}"/>
              </a:ext>
            </a:extLst>
          </p:cNvPr>
          <p:cNvCxnSpPr/>
          <p:nvPr/>
        </p:nvCxnSpPr>
        <p:spPr>
          <a:xfrm>
            <a:off x="8629158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42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1-4.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헤드라인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C206AE-FBAD-419D-ABAF-0E93F8C89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2271639"/>
            <a:ext cx="6995766" cy="119644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1015444-BE0A-40EB-88D2-FDD3B7114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82" y="3925142"/>
            <a:ext cx="687383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6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1-5.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침투 경로 추적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627637" y="4447553"/>
            <a:ext cx="231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Jenkins </a:t>
            </a:r>
            <a:r>
              <a:rPr lang="ko-KR" altLang="en-US" dirty="0"/>
              <a:t>관리 페이지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20075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51A1C2-D823-4B75-AD99-4DF184C9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14" y="2410446"/>
            <a:ext cx="8807916" cy="1919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ED6C8F-1E43-4631-BAD9-C7E95F1AAED4}"/>
              </a:ext>
            </a:extLst>
          </p:cNvPr>
          <p:cNvSpPr/>
          <p:nvPr/>
        </p:nvSpPr>
        <p:spPr>
          <a:xfrm>
            <a:off x="1688445" y="3142840"/>
            <a:ext cx="8163478" cy="286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9C2400-A61B-40E6-B660-B1110D3CE0EE}"/>
              </a:ext>
            </a:extLst>
          </p:cNvPr>
          <p:cNvSpPr/>
          <p:nvPr/>
        </p:nvSpPr>
        <p:spPr>
          <a:xfrm>
            <a:off x="1688445" y="3512926"/>
            <a:ext cx="8163478" cy="286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77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1-5.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침투 경로 추적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3779646" y="4811567"/>
            <a:ext cx="40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의심 </a:t>
            </a:r>
            <a:r>
              <a:rPr lang="en-US" altLang="ko-KR" dirty="0"/>
              <a:t>Jenkins </a:t>
            </a:r>
            <a:r>
              <a:rPr lang="ko-KR" altLang="en-US" dirty="0"/>
              <a:t>프로젝트</a:t>
            </a:r>
            <a:r>
              <a:rPr lang="en-US" altLang="ko-KR" dirty="0"/>
              <a:t>’</a:t>
            </a:r>
            <a:r>
              <a:rPr lang="ko-KR" altLang="en-US" dirty="0"/>
              <a:t>의 빌드 로그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20075" y="52989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56172E-9E77-4683-8CCE-C6B05D59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58" y="2285901"/>
            <a:ext cx="8588484" cy="22861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505C2B-D1D4-41CC-B6CD-B4F7B45DFB4A}"/>
              </a:ext>
            </a:extLst>
          </p:cNvPr>
          <p:cNvSpPr/>
          <p:nvPr/>
        </p:nvSpPr>
        <p:spPr>
          <a:xfrm>
            <a:off x="1924419" y="3886552"/>
            <a:ext cx="8163478" cy="400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59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1-6.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추정 원인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677FD-6A99-433B-A564-D79F01D62797}"/>
              </a:ext>
            </a:extLst>
          </p:cNvPr>
          <p:cNvSpPr/>
          <p:nvPr/>
        </p:nvSpPr>
        <p:spPr>
          <a:xfrm>
            <a:off x="1281143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938E3-0C61-4F9D-A1B5-E35D87F3C087}"/>
              </a:ext>
            </a:extLst>
          </p:cNvPr>
          <p:cNvSpPr txBox="1"/>
          <p:nvPr/>
        </p:nvSpPr>
        <p:spPr>
          <a:xfrm flipH="1">
            <a:off x="1651982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</a:t>
            </a:r>
            <a:r>
              <a:rPr lang="ko-KR" altLang="en-US" dirty="0"/>
              <a:t> 접속 계정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707D53-C59A-4CF3-B656-CB6BDD32B7F2}"/>
              </a:ext>
            </a:extLst>
          </p:cNvPr>
          <p:cNvCxnSpPr/>
          <p:nvPr/>
        </p:nvCxnSpPr>
        <p:spPr>
          <a:xfrm>
            <a:off x="2327623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603E2-8D27-4CE1-AB8E-82D5C412E539}"/>
              </a:ext>
            </a:extLst>
          </p:cNvPr>
          <p:cNvSpPr/>
          <p:nvPr/>
        </p:nvSpPr>
        <p:spPr>
          <a:xfrm>
            <a:off x="4646560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2A58A-F08C-448D-9BEF-A6720CF6E19A}"/>
              </a:ext>
            </a:extLst>
          </p:cNvPr>
          <p:cNvSpPr txBox="1"/>
          <p:nvPr/>
        </p:nvSpPr>
        <p:spPr>
          <a:xfrm flipH="1">
            <a:off x="5017399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</a:t>
            </a:r>
            <a:r>
              <a:rPr lang="ko-KR" altLang="en-US" dirty="0"/>
              <a:t> 자체 취약점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84FC24-F80F-48F0-81DE-3B776D0EDE52}"/>
              </a:ext>
            </a:extLst>
          </p:cNvPr>
          <p:cNvCxnSpPr/>
          <p:nvPr/>
        </p:nvCxnSpPr>
        <p:spPr>
          <a:xfrm>
            <a:off x="5693040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CCA97D-1F1A-4CC8-A159-438247344B24}"/>
              </a:ext>
            </a:extLst>
          </p:cNvPr>
          <p:cNvSpPr txBox="1"/>
          <p:nvPr/>
        </p:nvSpPr>
        <p:spPr>
          <a:xfrm>
            <a:off x="1587785" y="3021817"/>
            <a:ext cx="2213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admin</a:t>
            </a:r>
          </a:p>
          <a:p>
            <a:r>
              <a:rPr lang="en-US" altLang="ko-KR" sz="3200" b="1" dirty="0"/>
              <a:t>admin123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8F65FB-FF4A-4E74-A024-3135FE66C8E1}"/>
              </a:ext>
            </a:extLst>
          </p:cNvPr>
          <p:cNvSpPr txBox="1"/>
          <p:nvPr/>
        </p:nvSpPr>
        <p:spPr>
          <a:xfrm>
            <a:off x="4646560" y="3059668"/>
            <a:ext cx="283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CVE-2017-1000353RCE</a:t>
            </a:r>
          </a:p>
          <a:p>
            <a:pPr algn="ctr"/>
            <a:r>
              <a:rPr lang="ko-KR" altLang="en-US" sz="24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취약점</a:t>
            </a:r>
            <a:endParaRPr lang="ko-KR" altLang="en-US" sz="2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FAD77-A24D-495E-A9B9-6E5251A50569}"/>
              </a:ext>
            </a:extLst>
          </p:cNvPr>
          <p:cNvSpPr/>
          <p:nvPr/>
        </p:nvSpPr>
        <p:spPr>
          <a:xfrm>
            <a:off x="8011975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5C624-8443-4C70-B2B7-35274D9A5F5D}"/>
              </a:ext>
            </a:extLst>
          </p:cNvPr>
          <p:cNvSpPr txBox="1"/>
          <p:nvPr/>
        </p:nvSpPr>
        <p:spPr>
          <a:xfrm flipH="1">
            <a:off x="8382814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젠킨스의</a:t>
            </a:r>
            <a:r>
              <a:rPr lang="ko-KR" altLang="en-US" dirty="0"/>
              <a:t> 권한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EF57C1-178E-462F-9E78-24D500C6A5A2}"/>
              </a:ext>
            </a:extLst>
          </p:cNvPr>
          <p:cNvCxnSpPr/>
          <p:nvPr/>
        </p:nvCxnSpPr>
        <p:spPr>
          <a:xfrm>
            <a:off x="9058455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A5F63C-B260-4A5D-8C20-1C167E73ED34}"/>
              </a:ext>
            </a:extLst>
          </p:cNvPr>
          <p:cNvSpPr txBox="1"/>
          <p:nvPr/>
        </p:nvSpPr>
        <p:spPr>
          <a:xfrm>
            <a:off x="8816148" y="3268038"/>
            <a:ext cx="121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3500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1-7.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677FD-6A99-433B-A564-D79F01D62797}"/>
              </a:ext>
            </a:extLst>
          </p:cNvPr>
          <p:cNvSpPr/>
          <p:nvPr/>
        </p:nvSpPr>
        <p:spPr>
          <a:xfrm>
            <a:off x="1281143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938E3-0C61-4F9D-A1B5-E35D87F3C087}"/>
              </a:ext>
            </a:extLst>
          </p:cNvPr>
          <p:cNvSpPr txBox="1"/>
          <p:nvPr/>
        </p:nvSpPr>
        <p:spPr>
          <a:xfrm flipH="1">
            <a:off x="1545380" y="5196287"/>
            <a:ext cx="22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자체적인</a:t>
            </a:r>
            <a:endParaRPr lang="en-US" altLang="ko-KR" sz="1800" dirty="0"/>
          </a:p>
          <a:p>
            <a:r>
              <a:rPr lang="ko-KR" altLang="en-US" sz="1800" dirty="0"/>
              <a:t>빌드 배포 서버 구축 </a:t>
            </a:r>
            <a:r>
              <a:rPr lang="en-US" altLang="ko-KR" sz="1800" dirty="0"/>
              <a:t>X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707D53-C59A-4CF3-B656-CB6BDD32B7F2}"/>
              </a:ext>
            </a:extLst>
          </p:cNvPr>
          <p:cNvCxnSpPr/>
          <p:nvPr/>
        </p:nvCxnSpPr>
        <p:spPr>
          <a:xfrm>
            <a:off x="2218001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603E2-8D27-4CE1-AB8E-82D5C412E539}"/>
              </a:ext>
            </a:extLst>
          </p:cNvPr>
          <p:cNvSpPr/>
          <p:nvPr/>
        </p:nvSpPr>
        <p:spPr>
          <a:xfrm>
            <a:off x="4646560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2A58A-F08C-448D-9BEF-A6720CF6E19A}"/>
              </a:ext>
            </a:extLst>
          </p:cNvPr>
          <p:cNvSpPr txBox="1"/>
          <p:nvPr/>
        </p:nvSpPr>
        <p:spPr>
          <a:xfrm flipH="1">
            <a:off x="5017399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Travis - CI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84FC24-F80F-48F0-81DE-3B776D0EDE52}"/>
              </a:ext>
            </a:extLst>
          </p:cNvPr>
          <p:cNvCxnSpPr/>
          <p:nvPr/>
        </p:nvCxnSpPr>
        <p:spPr>
          <a:xfrm>
            <a:off x="5693040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FAD77-A24D-495E-A9B9-6E5251A50569}"/>
              </a:ext>
            </a:extLst>
          </p:cNvPr>
          <p:cNvSpPr/>
          <p:nvPr/>
        </p:nvSpPr>
        <p:spPr>
          <a:xfrm>
            <a:off x="8011975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5C624-8443-4C70-B2B7-35274D9A5F5D}"/>
              </a:ext>
            </a:extLst>
          </p:cNvPr>
          <p:cNvSpPr txBox="1"/>
          <p:nvPr/>
        </p:nvSpPr>
        <p:spPr>
          <a:xfrm flipH="1">
            <a:off x="8382814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S3, </a:t>
            </a:r>
            <a:r>
              <a:rPr lang="en-US" altLang="ko-KR" dirty="0" err="1"/>
              <a:t>CodeDeploy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EF57C1-178E-462F-9E78-24D500C6A5A2}"/>
              </a:ext>
            </a:extLst>
          </p:cNvPr>
          <p:cNvCxnSpPr/>
          <p:nvPr/>
        </p:nvCxnSpPr>
        <p:spPr>
          <a:xfrm>
            <a:off x="9058455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0474BFC-BA83-46D5-9AE2-D955BB11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74" y="2465372"/>
            <a:ext cx="1617952" cy="2233633"/>
          </a:xfrm>
          <a:prstGeom prst="rect">
            <a:avLst/>
          </a:prstGeom>
        </p:spPr>
      </p:pic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46D7FA9A-85E1-47B8-AD0B-8AF62122981A}"/>
              </a:ext>
            </a:extLst>
          </p:cNvPr>
          <p:cNvSpPr/>
          <p:nvPr/>
        </p:nvSpPr>
        <p:spPr>
          <a:xfrm>
            <a:off x="2034582" y="2894404"/>
            <a:ext cx="1327759" cy="1327759"/>
          </a:xfrm>
          <a:prstGeom prst="noSmoking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6" name="Picture 8" descr="Travis CI로 Express를 Docker Hub에 Push 하기 | by Jeongkuk Seo | sjk5766 | Medium">
            <a:extLst>
              <a:ext uri="{FF2B5EF4-FFF2-40B4-BE49-F238E27FC236}">
                <a16:creationId xmlns:a16="http://schemas.microsoft.com/office/drawing/2014/main" id="{C4615158-2727-4EEE-953F-E20BF7E09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9" t="7067" r="24955" b="6519"/>
          <a:stretch/>
        </p:blipFill>
        <p:spPr bwMode="auto">
          <a:xfrm>
            <a:off x="5142614" y="2355368"/>
            <a:ext cx="1906771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WS S3">
            <a:extLst>
              <a:ext uri="{FF2B5EF4-FFF2-40B4-BE49-F238E27FC236}">
                <a16:creationId xmlns:a16="http://schemas.microsoft.com/office/drawing/2014/main" id="{1489CDE2-390D-4EC3-A0DB-FE567241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r="25378"/>
          <a:stretch/>
        </p:blipFill>
        <p:spPr bwMode="auto">
          <a:xfrm>
            <a:off x="8287723" y="2355368"/>
            <a:ext cx="1111916" cy="12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odeDeploy (2/2)">
            <a:extLst>
              <a:ext uri="{FF2B5EF4-FFF2-40B4-BE49-F238E27FC236}">
                <a16:creationId xmlns:a16="http://schemas.microsoft.com/office/drawing/2014/main" id="{66F34D65-A5A0-447C-A60C-67AD1780E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t="6611" r="33271" b="10567"/>
          <a:stretch/>
        </p:blipFill>
        <p:spPr bwMode="auto">
          <a:xfrm>
            <a:off x="9725710" y="3547671"/>
            <a:ext cx="987413" cy="134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1-8.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이전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CI/CD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구조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AD543C2-1C77-4583-BFF5-05A04E1E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2075094"/>
            <a:ext cx="8105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0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목표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563989" cy="523220"/>
            <a:chOff x="1191929" y="2733040"/>
            <a:chExt cx="356398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77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456715" cy="523220"/>
            <a:chOff x="1191929" y="2733040"/>
            <a:chExt cx="345671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672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376565" cy="523220"/>
            <a:chOff x="1191929" y="2733040"/>
            <a:chExt cx="337656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 주차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1-9.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변경된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CI/CD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구조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A4A5D8-6FEB-4D74-B45B-39AF50058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2"/>
          <a:stretch/>
        </p:blipFill>
        <p:spPr bwMode="auto">
          <a:xfrm>
            <a:off x="1185797" y="1855621"/>
            <a:ext cx="9820405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4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501506" cy="1354217"/>
              <a:chOff x="2700072" y="2021840"/>
              <a:chExt cx="612958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959757" y="2734295"/>
                <a:ext cx="586989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다음 주차 목표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979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0476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13286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293048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Lorem Ipsum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2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293048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Lorem Ipsum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293048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Lorem Ipsum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3F45CB-9BA2-4205-BFB4-2A8101241ACB}"/>
              </a:ext>
            </a:extLst>
          </p:cNvPr>
          <p:cNvGrpSpPr/>
          <p:nvPr/>
        </p:nvGrpSpPr>
        <p:grpSpPr>
          <a:xfrm>
            <a:off x="15774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775F1B-1693-489E-A6EB-FEDA13FF10C7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70D875-E80F-4A7E-9ACB-5353BDC1B471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1A4DDF-B697-408D-9AE5-8C9CE3721C2F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6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2BC841-B66A-480A-81D5-E973140067AD}"/>
                </a:ext>
              </a:extLst>
            </p:cNvPr>
            <p:cNvSpPr txBox="1"/>
            <p:nvPr/>
          </p:nvSpPr>
          <p:spPr>
            <a:xfrm>
              <a:off x="2908300" y="1849800"/>
              <a:ext cx="293048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Lorem Ipsum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45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F027B-4252-41A9-84E8-5601E239B8E3}"/>
              </a:ext>
            </a:extLst>
          </p:cNvPr>
          <p:cNvSpPr txBox="1"/>
          <p:nvPr/>
        </p:nvSpPr>
        <p:spPr>
          <a:xfrm>
            <a:off x="3394554" y="2492679"/>
            <a:ext cx="646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여기서부턴 템플릿 슬라이드</a:t>
            </a:r>
          </a:p>
        </p:txBody>
      </p:sp>
    </p:spTree>
    <p:extLst>
      <p:ext uri="{BB962C8B-B14F-4D97-AF65-F5344CB8AC3E}">
        <p14:creationId xmlns:p14="http://schemas.microsoft.com/office/powerpoint/2010/main" val="197806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7280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017274" y="4766342"/>
            <a:ext cx="2204450" cy="993024"/>
            <a:chOff x="1017274" y="5111782"/>
            <a:chExt cx="2204450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976365" y="4770412"/>
            <a:ext cx="2204450" cy="984885"/>
            <a:chOff x="4976365" y="5111782"/>
            <a:chExt cx="2204450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973738" y="4770412"/>
            <a:ext cx="2204450" cy="984885"/>
            <a:chOff x="8973738" y="5111782"/>
            <a:chExt cx="2204450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주차 목표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2531567" y="2921168"/>
              <a:ext cx="71288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일주일 단위 작업 분배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929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DCF6AD-694D-4D0A-A0B7-12569D78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BF15CD5-1766-4AB0-BAC8-7ED2C3F5DCA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FA147BF-23EF-43B8-BBEA-5245C27231FD}"/>
              </a:ext>
            </a:extLst>
          </p:cNvPr>
          <p:cNvSpPr/>
          <p:nvPr/>
        </p:nvSpPr>
        <p:spPr>
          <a:xfrm rot="16200000">
            <a:off x="5760720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23A7CAA-3A43-4101-9C61-298D95DF9ECD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D5345-A40C-4985-8F96-E55CB82EB8BA}"/>
              </a:ext>
            </a:extLst>
          </p:cNvPr>
          <p:cNvSpPr txBox="1"/>
          <p:nvPr/>
        </p:nvSpPr>
        <p:spPr>
          <a:xfrm>
            <a:off x="6889015" y="40638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#2020 Classic Blue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75697A-2111-4AEA-9BB7-595770849D9F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666CEEF-C868-431B-B3FC-BDBBFC56262D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4D3ABCF-DDE0-40A7-A870-B2CDC5E27F06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83DEC091-C1CB-43E5-8BB4-2C46EFD9C640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478C5-E1D0-4679-9093-FB230B3805A5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5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5448928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인증 및 인가 로직 마무리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89589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게시글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View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구성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413286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93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0476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681148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트랜잭션 테스트코드 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0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63505" cy="1354217"/>
              <a:chOff x="2700072" y="2021840"/>
              <a:chExt cx="635017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39166" y="2734295"/>
                <a:ext cx="631107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Front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49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03041-D9F4-4C03-ACCA-A271F63D6ACC}"/>
              </a:ext>
            </a:extLst>
          </p:cNvPr>
          <p:cNvSpPr txBox="1"/>
          <p:nvPr/>
        </p:nvSpPr>
        <p:spPr>
          <a:xfrm>
            <a:off x="2069431" y="2711117"/>
            <a:ext cx="8710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FF0000"/>
                </a:solidFill>
              </a:rPr>
              <a:t>여기서부터 채워주세요</a:t>
            </a:r>
            <a:r>
              <a:rPr lang="en-US" altLang="ko-KR" sz="6000" b="1" dirty="0">
                <a:solidFill>
                  <a:srgbClr val="FF0000"/>
                </a:solidFill>
              </a:rPr>
              <a:t>~!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570436" cy="1354217"/>
              <a:chOff x="2700072" y="2021840"/>
              <a:chExt cx="622344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865899" y="2734295"/>
                <a:ext cx="605761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Back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03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1619</Words>
  <Application>Microsoft Office PowerPoint</Application>
  <PresentationFormat>와이드스크린</PresentationFormat>
  <Paragraphs>206</Paragraphs>
  <Slides>48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나눔스퀘어</vt:lpstr>
      <vt:lpstr>나눔스퀘어 ExtraBold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우태균</cp:lastModifiedBy>
  <cp:revision>15</cp:revision>
  <dcterms:created xsi:type="dcterms:W3CDTF">2019-12-23T00:32:35Z</dcterms:created>
  <dcterms:modified xsi:type="dcterms:W3CDTF">2022-04-10T08:47:56Z</dcterms:modified>
</cp:coreProperties>
</file>